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399" r:id="rId4"/>
    <p:sldId id="315" r:id="rId5"/>
    <p:sldId id="314" r:id="rId6"/>
    <p:sldId id="400" r:id="rId7"/>
    <p:sldId id="418" r:id="rId8"/>
    <p:sldId id="385" r:id="rId9"/>
    <p:sldId id="413" r:id="rId10"/>
    <p:sldId id="402" r:id="rId11"/>
    <p:sldId id="404" r:id="rId12"/>
    <p:sldId id="408" r:id="rId13"/>
    <p:sldId id="409" r:id="rId14"/>
    <p:sldId id="407" r:id="rId15"/>
    <p:sldId id="410" r:id="rId16"/>
    <p:sldId id="411" r:id="rId17"/>
    <p:sldId id="406" r:id="rId18"/>
    <p:sldId id="414" r:id="rId19"/>
    <p:sldId id="417" r:id="rId20"/>
    <p:sldId id="415" r:id="rId21"/>
    <p:sldId id="416" r:id="rId22"/>
    <p:sldId id="419" r:id="rId23"/>
  </p:sldIdLst>
  <p:sldSz cx="9144000" cy="6858000" type="screen4x3"/>
  <p:notesSz cx="6805613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39F2FB-DD98-47D7-B4AE-AEC38D60A749}" type="datetimeFigureOut">
              <a:rPr lang="en-US"/>
              <a:pPr>
                <a:defRPr/>
              </a:pPr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D3A414-5DE9-4EE8-A072-3068E0627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98215D-4D49-4CAB-9963-8F1CAFF7AAA1}" type="datetimeFigureOut">
              <a:rPr lang="en-US"/>
              <a:pPr>
                <a:defRPr/>
              </a:pPr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DECC12-9BE3-4F84-A1FD-809EA8DFD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EE1191-DAC9-4B6F-9B6A-3A62FE0E8054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6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22EA7-01CF-4DF8-B026-1AC26CEC99D8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22EA7-01CF-4DF8-B026-1AC26CEC99D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8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22EA7-01CF-4DF8-B026-1AC26CEC99D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631D-618B-45B8-AC19-6155E53D0087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EC42-4052-4A8F-9151-AAC9D5C54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60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A5F6-BD4E-440A-B201-D9ED3F32BCD7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59BD-9AE0-4C52-A33F-AFA6C58E5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489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12417E0-3DE5-422E-9EF4-B354C5FF0CE7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560-DA6B-4886-A296-9F3D98B0A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98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287C722-5428-4A0B-9886-ACE655D22735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DF08-CA04-4C8C-9B09-D494311BA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328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AF2F35CC-047D-4373-948C-7F9C9FB56786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4FF2-B56D-490B-ABBD-60B2FA2C3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892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0B12-0EFF-4327-B541-F2E8245034BD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82EC-4D0E-4A51-A78C-B56AB6E93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190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31F4-56A5-46E9-9C9B-B2F99F502C85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2868-D60A-47FA-9BF2-E97513D95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86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3474-5CEC-434F-ACF8-E8F11FFE7622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B66F-8D3D-4A3D-A2D7-E5A1A57BD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579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8F942B0-A21F-445F-8D1A-77C325666F77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6821-37FE-4630-9B61-87510C5FF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115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8433-CC1A-47A0-9C26-37DAED84EF60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DA08-4034-455D-80C0-E51106354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94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CE148243-40C8-43F2-A77D-3E2674C10E04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F5E1-6A91-4F03-9844-D4A82A725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716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F8B6-19F5-4ADE-8FE3-1CC0229D851D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B39A-0B07-4E74-A8E3-8FCC4724F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637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F024-0E95-4F34-9A69-0F2BAD7C69B9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C749-D04E-4FC1-A967-BFC63383C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525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B596-9044-4E2B-8A25-94E5F4232631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E38C-565E-492C-8022-44A44918C9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642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588-A182-46D2-8094-F836F8B8D54D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6431-2D16-403B-8E91-F68D1E528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773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3000-BACB-438D-A411-BC19687F21DB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5D1D-EB31-442D-879B-E39CE0EC7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010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F340-07CE-4F6D-9A39-40BE31C5784B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850C-104D-4F22-BE8D-B5778EBBA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731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47036-829F-4A33-B404-B284AB28E754}" type="datetimeFigureOut">
              <a:rPr lang="en-US"/>
              <a:pPr>
                <a:defRPr/>
              </a:pPr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5E7E2-240A-4481-89E5-B6CF70B3B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705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6" r:id="rId11"/>
    <p:sldLayoutId id="2147483707" r:id="rId12"/>
    <p:sldLayoutId id="2147483708" r:id="rId13"/>
    <p:sldLayoutId id="2147483701" r:id="rId14"/>
    <p:sldLayoutId id="2147483702" r:id="rId15"/>
    <p:sldLayoutId id="2147483703" r:id="rId16"/>
    <p:sldLayoutId id="2147483709" r:id="rId17"/>
  </p:sldLayoutIdLst>
  <p:transition>
    <p:fade/>
  </p:transition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monstrations.wolfram.com/preview.html?draft/29332/000013/LagrangeInterpolatingPolynom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ownloads\C++%20and%20Matlab\TheNewtonRaphsonMethod.cdf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hyperlink" Target="http://demonstrations.wolfram.com/preview.html?draft/29332/000013/LagrangeInterpolatingPolynomia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s4whr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1vEVS9M" TargetMode="External"/><Relationship Id="rId5" Type="http://schemas.openxmlformats.org/officeDocument/2006/relationships/hyperlink" Target="http://bit.ly/12XDGxc" TargetMode="External"/><Relationship Id="rId4" Type="http://schemas.openxmlformats.org/officeDocument/2006/relationships/hyperlink" Target="http://bit.ly/1CYd4M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demonstrations.wolfram.com/preview.html?draft/29332/000011/TheNewtonRaphsonMethod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emonstrations.wolfram.com/preview.html?draft/29332/000011/TheNewtonRaphsonMeth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s4whr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monstrations.wolfram.com/InterpolatingPolynomia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3400"/>
            <a:ext cx="9144000" cy="1825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Programming </a:t>
            </a:r>
            <a:r>
              <a:rPr lang="en-US" sz="4400" b="1" smtClean="0"/>
              <a:t>Test Problems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4167" r="22691" b="2420"/>
          <a:stretch/>
        </p:blipFill>
        <p:spPr>
          <a:xfrm>
            <a:off x="91440" y="2286000"/>
            <a:ext cx="3849195" cy="4413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4004" r="12474" b="2205"/>
          <a:stretch/>
        </p:blipFill>
        <p:spPr>
          <a:xfrm>
            <a:off x="4061011" y="2286000"/>
            <a:ext cx="4991549" cy="4413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1010" y="2282023"/>
            <a:ext cx="499155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433171"/>
              </p:ext>
            </p:extLst>
          </p:nvPr>
        </p:nvGraphicFramePr>
        <p:xfrm>
          <a:off x="4297652" y="2282024"/>
          <a:ext cx="451826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4267080" imgH="431640" progId="Equation.DSMT4">
                  <p:embed/>
                </p:oleObj>
              </mc:Choice>
              <mc:Fallback>
                <p:oleObj name="Equation" r:id="rId5" imgW="4267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7652" y="2282024"/>
                        <a:ext cx="4518266" cy="457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1438" y="2282023"/>
            <a:ext cx="3849197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90683"/>
              </p:ext>
            </p:extLst>
          </p:nvPr>
        </p:nvGraphicFramePr>
        <p:xfrm>
          <a:off x="1094805" y="2282024"/>
          <a:ext cx="1842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7" imgW="1739880" imgH="431640" progId="Equation.DSMT4">
                  <p:embed/>
                </p:oleObj>
              </mc:Choice>
              <mc:Fallback>
                <p:oleObj name="Equation" r:id="rId7" imgW="173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4805" y="2282024"/>
                        <a:ext cx="1842463" cy="457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797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3761" r="24215" b="2338"/>
          <a:stretch/>
        </p:blipFill>
        <p:spPr>
          <a:xfrm>
            <a:off x="457200" y="2286000"/>
            <a:ext cx="3876675" cy="3872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4004" r="8460" b="2658"/>
          <a:stretch/>
        </p:blipFill>
        <p:spPr>
          <a:xfrm>
            <a:off x="4800600" y="2291379"/>
            <a:ext cx="3878132" cy="38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1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19450" y="2194560"/>
            <a:ext cx="5330189" cy="4069080"/>
          </a:xfrm>
        </p:spPr>
        <p:txBody>
          <a:bodyPr/>
          <a:lstStyle/>
          <a:p>
            <a:r>
              <a:rPr lang="en-US" dirty="0"/>
              <a:t>Determine the values of y with Lagrange interpolation when </a:t>
            </a:r>
          </a:p>
          <a:p>
            <a:pPr marL="0" indent="0" algn="ctr">
              <a:buNone/>
            </a:pPr>
            <a:r>
              <a:rPr lang="en-US" b="1" dirty="0" smtClean="0"/>
              <a:t>x = {0.2</a:t>
            </a:r>
            <a:r>
              <a:rPr lang="en-US" b="1" dirty="0"/>
              <a:t>, 0.4, 0.6, 0.8, </a:t>
            </a:r>
            <a:r>
              <a:rPr lang="en-US" b="1" dirty="0" smtClean="0"/>
              <a:t>1.0, 1.2}</a:t>
            </a:r>
          </a:p>
          <a:p>
            <a:endParaRPr lang="en-US" dirty="0"/>
          </a:p>
          <a:p>
            <a:r>
              <a:rPr lang="en-US" dirty="0"/>
              <a:t>Compare </a:t>
            </a:r>
            <a:r>
              <a:rPr lang="en-US" dirty="0" smtClean="0"/>
              <a:t>interpolated </a:t>
            </a:r>
            <a:r>
              <a:rPr lang="en-US" dirty="0"/>
              <a:t>values with </a:t>
            </a:r>
            <a:r>
              <a:rPr lang="en-US" dirty="0" smtClean="0"/>
              <a:t>exact </a:t>
            </a:r>
            <a:r>
              <a:rPr lang="en-US" dirty="0"/>
              <a:t>values </a:t>
            </a:r>
            <a:r>
              <a:rPr lang="en-US" dirty="0" smtClean="0"/>
              <a:t>according </a:t>
            </a:r>
            <a:r>
              <a:rPr lang="en-US" dirty="0"/>
              <a:t>to</a:t>
            </a:r>
          </a:p>
          <a:p>
            <a:pPr marL="0" indent="0" algn="ctr">
              <a:buNone/>
            </a:pPr>
            <a:r>
              <a:rPr lang="en-US" sz="2800" b="1" i="1" dirty="0" smtClean="0"/>
              <a:t>y</a:t>
            </a:r>
            <a:r>
              <a:rPr lang="en-US" sz="2800" b="1" dirty="0" smtClean="0"/>
              <a:t> = </a:t>
            </a:r>
            <a:r>
              <a:rPr lang="en-US" sz="2800" b="1" i="1" dirty="0" smtClean="0"/>
              <a:t>e</a:t>
            </a:r>
            <a:r>
              <a:rPr lang="en-US" sz="2800" b="1" i="1" baseline="30000" dirty="0" smtClean="0"/>
              <a:t>x</a:t>
            </a:r>
            <a:r>
              <a:rPr lang="en-US" sz="2800" b="1" dirty="0" smtClean="0"/>
              <a:t> (cos </a:t>
            </a:r>
            <a:r>
              <a:rPr lang="en-US" sz="2800" b="1" i="1" dirty="0" smtClean="0"/>
              <a:t>x</a:t>
            </a:r>
            <a:r>
              <a:rPr lang="en-US" sz="2800" b="1" dirty="0" smtClean="0"/>
              <a:t> + sin </a:t>
            </a:r>
            <a:r>
              <a:rPr lang="en-US" sz="2800" b="1" i="1" dirty="0" smtClean="0"/>
              <a:t>x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0024"/>
              </p:ext>
            </p:extLst>
          </p:nvPr>
        </p:nvGraphicFramePr>
        <p:xfrm>
          <a:off x="457200" y="1828800"/>
          <a:ext cx="2743200" cy="46745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371600"/>
                <a:gridCol w="1371600"/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b="1" i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1.20998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1.68847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2.09434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2.59304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2.96104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3.33271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3.48612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3.54692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4.17276</a:t>
                      </a:r>
                      <a:endParaRPr lang="en-US" b="1" dirty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4.51711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33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" y="1550908"/>
            <a:ext cx="402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eaLnBrk="1" hangingPunct="1">
              <a:buFont typeface="Arial" panose="020B0604020202020204" pitchFamily="34" charset="0"/>
              <a:buNone/>
            </a:pPr>
            <a:r>
              <a:rPr lang="en-US" b="1" dirty="0">
                <a:hlinkClick r:id="rId2"/>
              </a:rPr>
              <a:t>Lagrange Interpolating Polynomial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554480"/>
            <a:ext cx="35221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20240"/>
            <a:ext cx="8229600" cy="49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69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any arbitrary </a:t>
            </a:r>
            <a:r>
              <a:rPr lang="en-US" i="1" dirty="0"/>
              <a:t>n+1</a:t>
            </a:r>
            <a:r>
              <a:rPr lang="en-US" dirty="0"/>
              <a:t> </a:t>
            </a:r>
            <a:r>
              <a:rPr lang="en-US" dirty="0" smtClean="0"/>
              <a:t>data points 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i="1" baseline="-25000" dirty="0"/>
              <a:t>i </a:t>
            </a:r>
            <a:r>
              <a:rPr lang="en-US" i="1" dirty="0" smtClean="0"/>
              <a:t>,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] </a:t>
            </a:r>
          </a:p>
          <a:p>
            <a:r>
              <a:rPr lang="en-US" dirty="0" smtClean="0"/>
              <a:t>Evaluated at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eval</a:t>
            </a:r>
            <a:endParaRPr lang="en-US" i="1" baseline="-25000" dirty="0" smtClean="0"/>
          </a:p>
          <a:p>
            <a:r>
              <a:rPr lang="en-US" dirty="0" smtClean="0"/>
              <a:t>Step </a:t>
            </a:r>
            <a:r>
              <a:rPr lang="en-US" dirty="0"/>
              <a:t>1: Let </a:t>
            </a:r>
            <a:r>
              <a:rPr lang="en-US" i="1" dirty="0"/>
              <a:t>f</a:t>
            </a:r>
            <a:r>
              <a:rPr lang="en-US" dirty="0"/>
              <a:t> = 0</a:t>
            </a:r>
          </a:p>
          <a:p>
            <a:r>
              <a:rPr lang="en-US" dirty="0"/>
              <a:t>Step 2: For </a:t>
            </a:r>
            <a:r>
              <a:rPr lang="en-US" i="1" dirty="0" err="1"/>
              <a:t>i</a:t>
            </a:r>
            <a:r>
              <a:rPr lang="en-US" dirty="0"/>
              <a:t> = 1 to </a:t>
            </a:r>
            <a:r>
              <a:rPr lang="en-US" i="1" dirty="0"/>
              <a:t>n</a:t>
            </a:r>
            <a:r>
              <a:rPr lang="en-US" dirty="0"/>
              <a:t>+1 do steps 3 to 6</a:t>
            </a:r>
          </a:p>
          <a:p>
            <a:r>
              <a:rPr lang="en-US" dirty="0"/>
              <a:t>Step 3: Let </a:t>
            </a:r>
            <a:r>
              <a:rPr lang="en-US" i="1" dirty="0"/>
              <a:t>s</a:t>
            </a:r>
            <a:r>
              <a:rPr lang="en-US" dirty="0"/>
              <a:t> = 1</a:t>
            </a:r>
          </a:p>
          <a:p>
            <a:r>
              <a:rPr lang="en-US" dirty="0"/>
              <a:t>Step 4: For </a:t>
            </a:r>
            <a:r>
              <a:rPr lang="en-US" i="1" dirty="0"/>
              <a:t>j</a:t>
            </a:r>
            <a:r>
              <a:rPr lang="en-US" dirty="0"/>
              <a:t> = 1 to </a:t>
            </a:r>
            <a:r>
              <a:rPr lang="en-US" i="1" dirty="0"/>
              <a:t>n</a:t>
            </a:r>
            <a:r>
              <a:rPr lang="en-US" dirty="0"/>
              <a:t>+1 do step 5</a:t>
            </a:r>
          </a:p>
          <a:p>
            <a:r>
              <a:rPr lang="en-US" dirty="0"/>
              <a:t>Step 5: if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 are not equal then let</a:t>
            </a:r>
          </a:p>
          <a:p>
            <a:r>
              <a:rPr lang="en-US" dirty="0" smtClean="0"/>
              <a:t>Step </a:t>
            </a:r>
            <a:r>
              <a:rPr lang="en-US" dirty="0"/>
              <a:t>6</a:t>
            </a:r>
            <a:r>
              <a:rPr lang="en-US" dirty="0" smtClean="0"/>
              <a:t>:</a:t>
            </a:r>
          </a:p>
          <a:p>
            <a:r>
              <a:rPr lang="en-US" dirty="0" smtClean="0"/>
              <a:t>Step 7: End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37360" y="5120640"/>
                <a:ext cx="4030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𝒆𝒗𝒂𝒍</m:t>
                          </m:r>
                        </m:sub>
                      </m:sSub>
                      <m:r>
                        <a:rPr lang="en-US" sz="2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𝒆𝒗𝒂𝒍</m:t>
                          </m:r>
                        </m:sub>
                      </m:sSub>
                      <m:r>
                        <a:rPr lang="en-US" sz="2400" b="1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" y="5120640"/>
                <a:ext cx="4030655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43600" y="4572000"/>
                <a:ext cx="2346989" cy="855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𝒔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𝒆𝒗𝒂𝒍</m:t>
                              </m:r>
                            </m:sub>
                          </m:sSub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572000"/>
                <a:ext cx="2346989" cy="8555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26480" y="2286000"/>
                <a:ext cx="2969531" cy="2158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𝒆𝒗𝒂𝒍</m:t>
                                </m:r>
                              </m:sub>
                            </m:s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𝒆𝒗𝒂𝒍</m:t>
                                    </m:r>
                                  </m:sub>
                                </m:sSub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𝒆𝒗𝒂𝒍</m:t>
                                </m:r>
                              </m:sub>
                            </m:s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nary>
                              <m:naryPr>
                                <m:chr m:val="∏"/>
                                <m:limLoc m:val="undOvr"/>
                                <m:grow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sub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𝒆𝒗𝒂𝒍</m:t>
                                        </m:r>
                                      </m:sub>
                                    </m:sSub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2286000"/>
                <a:ext cx="2969531" cy="2158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91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53"/>
          <a:stretch/>
        </p:blipFill>
        <p:spPr>
          <a:xfrm>
            <a:off x="457200" y="1920240"/>
            <a:ext cx="8229600" cy="4892542"/>
          </a:xfrm>
        </p:spPr>
      </p:pic>
    </p:spTree>
    <p:extLst>
      <p:ext uri="{BB962C8B-B14F-4D97-AF65-F5344CB8AC3E}">
        <p14:creationId xmlns:p14="http://schemas.microsoft.com/office/powerpoint/2010/main" val="3833653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7" b="-1"/>
          <a:stretch/>
        </p:blipFill>
        <p:spPr>
          <a:xfrm>
            <a:off x="457200" y="1920240"/>
            <a:ext cx="8229600" cy="4710702"/>
          </a:xfrm>
        </p:spPr>
      </p:pic>
    </p:spTree>
    <p:extLst>
      <p:ext uri="{BB962C8B-B14F-4D97-AF65-F5344CB8AC3E}">
        <p14:creationId xmlns:p14="http://schemas.microsoft.com/office/powerpoint/2010/main" val="2998612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240"/>
            <a:ext cx="8229600" cy="2207642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r>
              <a:rPr lang="en-US" b="1" dirty="0" smtClean="0"/>
              <a:t>Wolfram Demonstrations Project </a:t>
            </a:r>
            <a:endParaRPr lang="en-US" b="1" dirty="0" smtClean="0">
              <a:hlinkClick r:id="rId3" action="ppaction://program"/>
            </a:endParaRPr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r>
              <a:rPr lang="en-US" b="1" dirty="0" smtClean="0">
                <a:hlinkClick r:id="rId4"/>
              </a:rPr>
              <a:t>Lagrange Interpolating Polynomial</a:t>
            </a:r>
            <a:endParaRPr lang="en-US" b="1" dirty="0" smtClean="0"/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r>
              <a:rPr lang="en-US" b="1" dirty="0" smtClean="0"/>
              <a:t>Dev-C++</a:t>
            </a:r>
          </a:p>
          <a:p>
            <a:pPr marL="0" indent="0" algn="ctr" defTabSz="914400" eaLnBrk="1" hangingPunct="1">
              <a:buNone/>
            </a:pPr>
            <a:r>
              <a:rPr lang="en-US" b="1" dirty="0"/>
              <a:t>Lagrange Interpolating Polynomial</a:t>
            </a:r>
          </a:p>
          <a:p>
            <a:pPr marL="0" indent="0" defTabSz="914400"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86400"/>
            <a:ext cx="731520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0"/>
            <a:ext cx="70442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656" r="8854" b="64214"/>
          <a:stretch/>
        </p:blipFill>
        <p:spPr>
          <a:xfrm>
            <a:off x="0" y="1920240"/>
            <a:ext cx="9144000" cy="45343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554480"/>
            <a:ext cx="2743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Input data points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49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35724" r="8854" b="43766"/>
          <a:stretch/>
        </p:blipFill>
        <p:spPr>
          <a:xfrm>
            <a:off x="0" y="1920240"/>
            <a:ext cx="9144000" cy="330590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554480"/>
            <a:ext cx="36576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Input evaluated data points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9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dirty="0" smtClean="0"/>
              <a:t>Newton-Raphson Method</a:t>
            </a:r>
            <a:endParaRPr lang="en-US" altLang="zh-TW" sz="24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zh-TW" sz="2400" dirty="0" smtClean="0"/>
              <a:t>Lagrange Interpolating Polynomial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56358" r="8854" b="13595"/>
          <a:stretch/>
        </p:blipFill>
        <p:spPr>
          <a:xfrm>
            <a:off x="0" y="1920240"/>
            <a:ext cx="9144000" cy="48433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54480"/>
            <a:ext cx="4572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Main program &amp; evaluated output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920240"/>
            <a:ext cx="9144000" cy="4569090"/>
            <a:chOff x="0" y="2288910"/>
            <a:chExt cx="9144000" cy="45690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4" t="9130" r="8855" b="66327"/>
            <a:stretch/>
          </p:blipFill>
          <p:spPr>
            <a:xfrm>
              <a:off x="0" y="2901863"/>
              <a:ext cx="9144000" cy="39561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5" t="86313" r="8854" b="9511"/>
            <a:stretch/>
          </p:blipFill>
          <p:spPr>
            <a:xfrm>
              <a:off x="0" y="2288910"/>
              <a:ext cx="9144000" cy="673241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554480"/>
            <a:ext cx="4572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Exact and error output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59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Reference Websites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dirty="0" smtClean="0"/>
              <a:t>Newton-Raphson Method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TW" sz="2400" b="1" dirty="0">
                <a:hlinkClick r:id="rId3"/>
              </a:rPr>
              <a:t>http://</a:t>
            </a:r>
            <a:r>
              <a:rPr lang="en-US" altLang="zh-TW" sz="2400" b="1" dirty="0" smtClean="0">
                <a:hlinkClick r:id="rId3"/>
              </a:rPr>
              <a:t>bit.ly/1s4whrh</a:t>
            </a:r>
            <a:endParaRPr lang="en-US" altLang="zh-TW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US" altLang="zh-TW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TW" sz="2400" b="1" dirty="0" smtClean="0"/>
              <a:t>Interpolating Polynomial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TW" sz="2400" b="1" dirty="0">
                <a:hlinkClick r:id="rId4"/>
              </a:rPr>
              <a:t>http://</a:t>
            </a:r>
            <a:r>
              <a:rPr lang="en-US" altLang="zh-TW" sz="2400" b="1" dirty="0" smtClean="0">
                <a:hlinkClick r:id="rId4"/>
              </a:rPr>
              <a:t>bit.ly/1CYd4Me</a:t>
            </a:r>
            <a:endParaRPr lang="en-US" altLang="zh-TW" sz="2400" b="1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TW" sz="2400" b="1" dirty="0">
                <a:hlinkClick r:id="rId5"/>
              </a:rPr>
              <a:t>http://bit.ly/12XDGxc</a:t>
            </a:r>
            <a:endParaRPr lang="en-US" altLang="zh-TW" sz="2400" b="1" dirty="0"/>
          </a:p>
          <a:p>
            <a:pPr fontAlgn="auto">
              <a:spcAft>
                <a:spcPts val="0"/>
              </a:spcAft>
              <a:defRPr/>
            </a:pPr>
            <a:endParaRPr lang="en-US" altLang="zh-TW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TW" sz="2400" b="1" dirty="0" smtClean="0"/>
              <a:t>Lagrange Interpolating Polynomial with Exact Functions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TW" sz="2400" b="1" dirty="0">
                <a:hlinkClick r:id="rId6"/>
              </a:rPr>
              <a:t>http://</a:t>
            </a:r>
            <a:r>
              <a:rPr lang="en-US" altLang="zh-TW" sz="2400" b="1" dirty="0" smtClean="0">
                <a:hlinkClick r:id="rId6"/>
              </a:rPr>
              <a:t>bit.ly/1vEVS9M</a:t>
            </a:r>
            <a:endParaRPr lang="en-US" altLang="zh-TW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US" altLang="zh-TW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91842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126480"/>
            <a:ext cx="704426" cy="7315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Finding </a:t>
            </a:r>
            <a:r>
              <a:rPr lang="en-US" dirty="0"/>
              <a:t>successively better approximations to the </a:t>
            </a:r>
            <a:r>
              <a:rPr lang="en-US" dirty="0" smtClean="0"/>
              <a:t>roots/zeroes </a:t>
            </a:r>
            <a:r>
              <a:rPr lang="en-US" dirty="0"/>
              <a:t>of a real-valued 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Given: </a:t>
            </a:r>
          </a:p>
          <a:p>
            <a:pPr lvl="1"/>
            <a:r>
              <a:rPr lang="en-US" dirty="0" smtClean="0"/>
              <a:t>function</a:t>
            </a:r>
            <a:r>
              <a:rPr lang="en-US" dirty="0"/>
              <a:t> </a:t>
            </a:r>
            <a:r>
              <a:rPr lang="en-US" i="1" dirty="0"/>
              <a:t>ƒ</a:t>
            </a:r>
            <a:r>
              <a:rPr lang="en-US" dirty="0"/>
              <a:t> defined over the reals 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derivative</a:t>
            </a:r>
            <a:r>
              <a:rPr lang="en-US" dirty="0"/>
              <a:t> </a:t>
            </a:r>
            <a:r>
              <a:rPr lang="en-US" i="1" dirty="0" smtClean="0"/>
              <a:t>ƒ‘</a:t>
            </a:r>
          </a:p>
          <a:p>
            <a:r>
              <a:rPr lang="en-US" dirty="0" smtClean="0"/>
              <a:t>Begin first </a:t>
            </a:r>
            <a:r>
              <a:rPr lang="en-US" dirty="0"/>
              <a:t>guess 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 for a root of the function </a:t>
            </a:r>
            <a:r>
              <a:rPr lang="en-US" i="1" dirty="0" smtClean="0"/>
              <a:t>f</a:t>
            </a:r>
          </a:p>
          <a:p>
            <a:r>
              <a:rPr lang="en-US" dirty="0" smtClean="0"/>
              <a:t>A </a:t>
            </a:r>
            <a:r>
              <a:rPr lang="en-US" dirty="0"/>
              <a:t>better approximation 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 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0) is the intersection with the </a:t>
            </a:r>
            <a:r>
              <a:rPr lang="en-US" i="1" dirty="0"/>
              <a:t>x</a:t>
            </a:r>
            <a:r>
              <a:rPr lang="en-US" dirty="0"/>
              <a:t>-axis of the tangent to the graph of </a:t>
            </a:r>
            <a:r>
              <a:rPr lang="en-US" i="1" dirty="0"/>
              <a:t>f</a:t>
            </a:r>
            <a:r>
              <a:rPr lang="en-US" dirty="0"/>
              <a:t> at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 </a:t>
            </a:r>
            <a:r>
              <a:rPr lang="en-US" i="1" dirty="0"/>
              <a:t>f</a:t>
            </a:r>
            <a:r>
              <a:rPr lang="en-US" dirty="0"/>
              <a:t> 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 smtClean="0"/>
              <a:t>))</a:t>
            </a:r>
          </a:p>
          <a:p>
            <a:r>
              <a:rPr lang="en-US" dirty="0" smtClean="0"/>
              <a:t>The </a:t>
            </a:r>
            <a:r>
              <a:rPr lang="en-US" dirty="0"/>
              <a:t>process is repeated </a:t>
            </a:r>
            <a:r>
              <a:rPr lang="en-US" dirty="0" smtClean="0"/>
              <a:t>as</a:t>
            </a:r>
          </a:p>
          <a:p>
            <a:endParaRPr lang="en-US" dirty="0" smtClean="0"/>
          </a:p>
          <a:p>
            <a:r>
              <a:rPr lang="en-US" dirty="0" smtClean="0"/>
              <a:t>Until accurate </a:t>
            </a:r>
            <a:r>
              <a:rPr lang="en-US" dirty="0"/>
              <a:t>value is </a:t>
            </a:r>
            <a:r>
              <a:rPr lang="en-US" dirty="0" smtClean="0"/>
              <a:t>reached </a:t>
            </a:r>
            <a:r>
              <a:rPr lang="en-US" sz="2800" b="1" dirty="0" smtClean="0"/>
              <a:t>|</a:t>
            </a:r>
            <a:r>
              <a:rPr lang="en-US" sz="2800" b="1" i="1" dirty="0" smtClean="0"/>
              <a:t>x</a:t>
            </a:r>
            <a:r>
              <a:rPr lang="en-US" sz="2800" b="1" baseline="-25000" dirty="0" smtClean="0"/>
              <a:t>n+1 </a:t>
            </a:r>
            <a:r>
              <a:rPr lang="en-US" sz="2800" b="1" dirty="0" smtClean="0"/>
              <a:t>–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x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| &lt; </a:t>
            </a:r>
            <a:r>
              <a:rPr lang="el-GR" sz="2800" b="1" i="1" dirty="0" smtClean="0"/>
              <a:t>ε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74720" y="2331720"/>
                <a:ext cx="15064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0" y="2331720"/>
                <a:ext cx="1506438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4800" y="3749040"/>
                <a:ext cx="2131224" cy="74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749040"/>
                <a:ext cx="2131224" cy="7442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Newton-Raphson </a:t>
            </a:r>
            <a:r>
              <a:rPr lang="en-US" b="1" dirty="0"/>
              <a:t>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126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Wolfram Demonstrations Project </a:t>
            </a:r>
            <a:endParaRPr lang="en-US" b="1" dirty="0" smtClean="0">
              <a:hlinkClick r:id="rId6"/>
            </a:endParaRPr>
          </a:p>
          <a:p>
            <a:pPr algn="ctr"/>
            <a:r>
              <a:rPr lang="en-US" b="1" dirty="0" smtClean="0">
                <a:hlinkClick r:id="rId6"/>
              </a:rPr>
              <a:t>The Newton-Raphson Method</a:t>
            </a:r>
            <a:endParaRPr lang="en-US" b="1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680"/>
            <a:ext cx="8229600" cy="4846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291840"/>
            <a:ext cx="5186855" cy="104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34529"/>
              </p:ext>
            </p:extLst>
          </p:nvPr>
        </p:nvGraphicFramePr>
        <p:xfrm>
          <a:off x="457200" y="2011680"/>
          <a:ext cx="467047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8" imgW="2298600" imgH="1574640" progId="Equation.DSMT4">
                  <p:embed/>
                </p:oleObj>
              </mc:Choice>
              <mc:Fallback>
                <p:oleObj name="Equation" r:id="rId8" imgW="229860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2011680"/>
                        <a:ext cx="4670472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4023360" y="4754880"/>
                <a:ext cx="2408543" cy="74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4754880"/>
                <a:ext cx="2408543" cy="7442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837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Newton-</a:t>
            </a:r>
            <a:r>
              <a:rPr lang="en-US" b="1" dirty="0" err="1"/>
              <a:t>Rhapson</a:t>
            </a:r>
            <a:r>
              <a:rPr lang="en-US" b="1" dirty="0"/>
              <a:t> Method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3548" y="1920240"/>
            <a:ext cx="2743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Main program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2109" r="9077" b="40766"/>
          <a:stretch/>
        </p:blipFill>
        <p:spPr>
          <a:xfrm>
            <a:off x="2743185" y="2286000"/>
            <a:ext cx="6403927" cy="4572000"/>
          </a:xfrm>
          <a:prstGeom prst="rect">
            <a:avLst/>
          </a:prstGeom>
        </p:spPr>
      </p:pic>
      <p:pic>
        <p:nvPicPr>
          <p:cNvPr id="23" name="Content Placeholder 10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8055" r="58698" b="77734"/>
          <a:stretch/>
        </p:blipFill>
        <p:spPr>
          <a:xfrm>
            <a:off x="3156" y="2286000"/>
            <a:ext cx="2743200" cy="1828800"/>
          </a:xfr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8056" r="58710" b="77734"/>
          <a:stretch/>
        </p:blipFill>
        <p:spPr>
          <a:xfrm>
            <a:off x="3156" y="5029200"/>
            <a:ext cx="2743200" cy="1828800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157" y="4389120"/>
            <a:ext cx="274007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Evaluated functions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1191876" y="4114800"/>
            <a:ext cx="365760" cy="2701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190313" y="4754880"/>
            <a:ext cx="365760" cy="269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4023360" cy="5486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Rounded Rectangle 30"/>
          <p:cNvSpPr/>
          <p:nvPr/>
        </p:nvSpPr>
        <p:spPr>
          <a:xfrm>
            <a:off x="630141" y="1828800"/>
            <a:ext cx="1234440" cy="3677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30141" y="2196547"/>
            <a:ext cx="1234440" cy="111318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226118" y="2594116"/>
            <a:ext cx="1920240" cy="54864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30140" y="3298972"/>
            <a:ext cx="1234441" cy="4114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469802" y="3273643"/>
            <a:ext cx="4114800" cy="3657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925157" y="3911116"/>
            <a:ext cx="817581" cy="12166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471415" y="3614571"/>
            <a:ext cx="2176272" cy="20116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516" y="6303983"/>
            <a:ext cx="640080" cy="2286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30141" y="5093864"/>
            <a:ext cx="1234440" cy="8448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17233" y="3955499"/>
            <a:ext cx="4023360" cy="3657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0140" y="6042172"/>
            <a:ext cx="1234441" cy="81582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717233" y="4290865"/>
            <a:ext cx="1645920" cy="20116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043953" y="6250192"/>
            <a:ext cx="1997767" cy="45720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007691" y="4622651"/>
            <a:ext cx="3732902" cy="3657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8288" y="6457276"/>
            <a:ext cx="640080" cy="2286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717233" y="5124943"/>
            <a:ext cx="594360" cy="20116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674889" y="3813924"/>
            <a:ext cx="1606194" cy="107566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023360" y="5458159"/>
            <a:ext cx="5120640" cy="914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0" y="2667268"/>
            <a:ext cx="594360" cy="3341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226118" y="6473950"/>
            <a:ext cx="731520" cy="20116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556E-6 L 0.07014 5.55556E-6 " pathEditMode="fixed" rAng="0" ptsTypes="AA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Newton-</a:t>
            </a:r>
            <a:r>
              <a:rPr lang="en-US" b="1" dirty="0" err="1"/>
              <a:t>Rhapson</a:t>
            </a:r>
            <a:r>
              <a:rPr lang="en-US" b="1" dirty="0"/>
              <a:t> Method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200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Newton-</a:t>
            </a:r>
            <a:r>
              <a:rPr lang="en-US" b="1" dirty="0" err="1"/>
              <a:t>Rhapson</a:t>
            </a:r>
            <a:r>
              <a:rPr lang="en-US" b="1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Test problems</a:t>
            </a:r>
          </a:p>
          <a:p>
            <a:pPr marL="0" indent="0" algn="ctr">
              <a:buNone/>
            </a:pPr>
            <a:r>
              <a:rPr lang="en-US" b="1" i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(</a:t>
            </a:r>
            <a:r>
              <a:rPr lang="en-US" b="1" i="1" dirty="0" smtClean="0"/>
              <a:t>x</a:t>
            </a:r>
            <a:r>
              <a:rPr lang="en-US" b="1" dirty="0" smtClean="0"/>
              <a:t>) = </a:t>
            </a:r>
            <a:r>
              <a:rPr lang="en-US" b="1" i="1" dirty="0" smtClean="0"/>
              <a:t>x</a:t>
            </a:r>
            <a:r>
              <a:rPr lang="en-US" b="1" baseline="30000" dirty="0" smtClean="0"/>
              <a:t>2.3</a:t>
            </a:r>
            <a:r>
              <a:rPr lang="en-US" b="1" dirty="0" smtClean="0"/>
              <a:t> – 6.37 = 0</a:t>
            </a:r>
          </a:p>
          <a:p>
            <a:pPr marL="0" indent="0" algn="ctr">
              <a:buNone/>
            </a:pPr>
            <a:r>
              <a:rPr lang="en-US" b="1" i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(</a:t>
            </a:r>
            <a:r>
              <a:rPr lang="en-US" b="1" i="1" dirty="0" smtClean="0"/>
              <a:t>x</a:t>
            </a:r>
            <a:r>
              <a:rPr lang="en-US" b="1" dirty="0" smtClean="0"/>
              <a:t>) = sin </a:t>
            </a:r>
            <a:r>
              <a:rPr lang="en-US" b="1" i="1" dirty="0" smtClean="0"/>
              <a:t>x</a:t>
            </a:r>
            <a:r>
              <a:rPr lang="en-US" b="1" dirty="0" smtClean="0"/>
              <a:t> – 0.5</a:t>
            </a:r>
            <a:r>
              <a:rPr lang="en-US" b="1" i="1" dirty="0" smtClean="0"/>
              <a:t>x</a:t>
            </a:r>
            <a:r>
              <a:rPr lang="en-US" b="1" dirty="0" smtClean="0"/>
              <a:t> = 0</a:t>
            </a:r>
          </a:p>
          <a:p>
            <a:pPr marL="0" indent="0" algn="ctr">
              <a:buNone/>
            </a:pPr>
            <a:r>
              <a:rPr lang="en-US" b="1" dirty="0" smtClean="0"/>
              <a:t>Termination criterion </a:t>
            </a:r>
            <a:r>
              <a:rPr lang="en-US" sz="2400" b="1" dirty="0" smtClean="0"/>
              <a:t>|</a:t>
            </a:r>
            <a:r>
              <a:rPr lang="en-US" sz="2400" b="1" i="1" dirty="0"/>
              <a:t>x</a:t>
            </a:r>
            <a:r>
              <a:rPr lang="en-US" sz="2400" b="1" baseline="-25000" dirty="0"/>
              <a:t>n+1 </a:t>
            </a:r>
            <a:r>
              <a:rPr lang="en-US" sz="2400" b="1" dirty="0"/>
              <a:t>–</a:t>
            </a:r>
            <a:r>
              <a:rPr lang="en-US" sz="2400" b="1" i="1" dirty="0"/>
              <a:t> </a:t>
            </a:r>
            <a:r>
              <a:rPr lang="en-US" sz="2400" b="1" i="1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dirty="0"/>
              <a:t>| &lt; </a:t>
            </a:r>
            <a:r>
              <a:rPr lang="el-GR" sz="2400" b="1" i="1" dirty="0" smtClean="0"/>
              <a:t>ε</a:t>
            </a:r>
            <a:r>
              <a:rPr lang="en-US" sz="2400" b="1" dirty="0" smtClean="0"/>
              <a:t>, say </a:t>
            </a:r>
            <a:r>
              <a:rPr lang="el-GR" sz="2400" b="1" i="1" dirty="0"/>
              <a:t>ε </a:t>
            </a:r>
            <a:r>
              <a:rPr lang="en-US" sz="2400" b="1" i="1" dirty="0" smtClean="0"/>
              <a:t>=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-6</a:t>
            </a:r>
            <a:endParaRPr lang="en-US" b="1" baseline="30000" dirty="0"/>
          </a:p>
          <a:p>
            <a:pPr marL="0" indent="0" algn="ctr">
              <a:buNone/>
            </a:pPr>
            <a:r>
              <a:rPr lang="en-US" b="1" i="1" dirty="0" smtClean="0"/>
              <a:t>x</a:t>
            </a:r>
            <a:r>
              <a:rPr lang="en-US" b="1" baseline="-25000" dirty="0" smtClean="0"/>
              <a:t>0</a:t>
            </a:r>
            <a:r>
              <a:rPr lang="en-US" b="1" dirty="0" smtClean="0"/>
              <a:t> = {0.8, 1, 1.2, 7}</a:t>
            </a:r>
          </a:p>
          <a:p>
            <a:pPr marL="0" indent="0" algn="ctr">
              <a:buNone/>
            </a:pPr>
            <a:r>
              <a:rPr lang="en-US" b="1" dirty="0" smtClean="0"/>
              <a:t>Wolfram </a:t>
            </a:r>
            <a:r>
              <a:rPr lang="en-US" b="1" dirty="0"/>
              <a:t>Demonstrations Project </a:t>
            </a:r>
            <a:endParaRPr lang="en-US" b="1" dirty="0">
              <a:hlinkClick r:id="rId2"/>
            </a:endParaRPr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The Newton-Raphson Method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Dev-C</a:t>
            </a:r>
            <a:r>
              <a:rPr lang="en-US" b="1" dirty="0"/>
              <a:t>++</a:t>
            </a:r>
          </a:p>
          <a:p>
            <a:pPr marL="0" indent="0" algn="ctr">
              <a:buNone/>
            </a:pPr>
            <a:r>
              <a:rPr lang="en-US" b="1" i="1" dirty="0"/>
              <a:t>f</a:t>
            </a:r>
            <a:r>
              <a:rPr lang="en-US" b="1" baseline="-25000" dirty="0"/>
              <a:t>1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r>
              <a:rPr lang="en-US" b="1" i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(</a:t>
            </a:r>
            <a:r>
              <a:rPr lang="en-US" b="1" i="1" dirty="0" smtClean="0"/>
              <a:t>x</a:t>
            </a:r>
            <a:r>
              <a:rPr lang="en-US" b="1" dirty="0" smtClean="0"/>
              <a:t>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5394960"/>
            <a:ext cx="731520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4206240"/>
            <a:ext cx="70442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2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Reference Websites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dirty="0" smtClean="0"/>
              <a:t>Newton-Raphson Method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zh-TW" sz="2400" b="1" dirty="0">
                <a:hlinkClick r:id="rId3"/>
              </a:rPr>
              <a:t>http://</a:t>
            </a:r>
            <a:r>
              <a:rPr lang="en-US" altLang="zh-TW" sz="2400" b="1" dirty="0" smtClean="0">
                <a:hlinkClick r:id="rId3"/>
              </a:rPr>
              <a:t>bit.ly/1s4whrh</a:t>
            </a:r>
            <a:endParaRPr lang="en-US" altLang="zh-TW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32598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</a:t>
            </a:r>
            <a:r>
              <a:rPr lang="en-US" dirty="0"/>
              <a:t>with a set of </a:t>
            </a:r>
            <a:r>
              <a:rPr lang="en-US" i="1" dirty="0"/>
              <a:t>n</a:t>
            </a:r>
            <a:r>
              <a:rPr lang="en-US" dirty="0"/>
              <a:t>+1 </a:t>
            </a:r>
            <a:r>
              <a:rPr lang="en-US" dirty="0" smtClean="0"/>
              <a:t>points with </a:t>
            </a:r>
            <a:r>
              <a:rPr lang="en-US" dirty="0"/>
              <a:t>different </a:t>
            </a:r>
            <a:r>
              <a:rPr lang="en-US" i="1" dirty="0"/>
              <a:t>x</a:t>
            </a:r>
            <a:r>
              <a:rPr lang="en-US" dirty="0"/>
              <a:t>-coordinates</a:t>
            </a:r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),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),....,(</a:t>
            </a:r>
            <a:r>
              <a:rPr lang="en-US" i="1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baseline="-25000" dirty="0" err="1"/>
              <a:t>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/>
              <a:t>a polynomial function that passes through </a:t>
            </a:r>
            <a:r>
              <a:rPr lang="en-US" dirty="0" smtClean="0"/>
              <a:t>all </a:t>
            </a:r>
            <a:r>
              <a:rPr lang="en-US" i="1" dirty="0"/>
              <a:t>n</a:t>
            </a:r>
            <a:r>
              <a:rPr lang="en-US" dirty="0"/>
              <a:t>+1 </a:t>
            </a:r>
            <a:r>
              <a:rPr lang="en-US" dirty="0" smtClean="0"/>
              <a:t>points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Interpolating polynomial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4480560"/>
            <a:ext cx="70442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2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Lagrange Interpolating </a:t>
            </a:r>
            <a:r>
              <a:rPr lang="en-US" b="1" dirty="0" smtClean="0"/>
              <a:t>Polynomial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Polynomial:</a:t>
            </a:r>
          </a:p>
          <a:p>
            <a:endParaRPr lang="en-US" dirty="0" smtClean="0"/>
          </a:p>
          <a:p>
            <a:r>
              <a:rPr lang="en-US" dirty="0" smtClean="0"/>
              <a:t>General formula:</a:t>
            </a:r>
          </a:p>
          <a:p>
            <a:endParaRPr lang="en-US" dirty="0" smtClean="0"/>
          </a:p>
          <a:p>
            <a:r>
              <a:rPr lang="en-US" dirty="0" smtClean="0"/>
              <a:t>Lagrange basis polynomials:</a:t>
            </a:r>
          </a:p>
          <a:p>
            <a:endParaRPr lang="en-US" dirty="0"/>
          </a:p>
          <a:p>
            <a:r>
              <a:rPr lang="en-US" dirty="0" smtClean="0"/>
              <a:t>Expand: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08960" y="2743200"/>
                <a:ext cx="2326021" cy="965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0" y="2743200"/>
                <a:ext cx="2326021" cy="965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63440" y="3474720"/>
                <a:ext cx="2533771" cy="1471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3474720"/>
                <a:ext cx="2533771" cy="14714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77440" y="2148840"/>
                <a:ext cx="421301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2148840"/>
                <a:ext cx="4213013" cy="407099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0" y="5120640"/>
                <a:ext cx="9144000" cy="147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000" b="1" i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000" b="1" i="0">
                          <a:latin typeface="Cambria Math" panose="02040503050406030204" pitchFamily="18" charset="0"/>
                        </a:rPr>
                        <m:t>...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0">
                          <a:latin typeface="Cambria Math" panose="02040503050406030204" pitchFamily="18" charset="0"/>
                        </a:rPr>
                        <m:t>...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0640"/>
                <a:ext cx="9144000" cy="14714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366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7088</TotalTime>
  <Words>343</Words>
  <Application>Microsoft Office PowerPoint</Application>
  <PresentationFormat>On-screen Show (4:3)</PresentationFormat>
  <Paragraphs>137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新細明體</vt:lpstr>
      <vt:lpstr>Arial</vt:lpstr>
      <vt:lpstr>Calibri</vt:lpstr>
      <vt:lpstr>Cambria Math</vt:lpstr>
      <vt:lpstr>Century Gothic</vt:lpstr>
      <vt:lpstr>Times New Roman</vt:lpstr>
      <vt:lpstr>Vapor Trail</vt:lpstr>
      <vt:lpstr>Equation</vt:lpstr>
      <vt:lpstr>Programming Test Problems</vt:lpstr>
      <vt:lpstr>Outline</vt:lpstr>
      <vt:lpstr>Newton-Raphson Method</vt:lpstr>
      <vt:lpstr>Newton-Rhapson Method</vt:lpstr>
      <vt:lpstr>Newton-Rhapson Method</vt:lpstr>
      <vt:lpstr>Newton-Rhapson Method</vt:lpstr>
      <vt:lpstr>Reference Websites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</vt:lpstr>
      <vt:lpstr>Lagrange Interpolating Polynomials</vt:lpstr>
      <vt:lpstr>Lagrange Interpolating Polynomials</vt:lpstr>
      <vt:lpstr>Lagrange Interpolating Polynomials</vt:lpstr>
      <vt:lpstr>Lagrange Interpolating Polynomials</vt:lpstr>
      <vt:lpstr>Reference Websites</vt:lpstr>
    </vt:vector>
  </TitlesOfParts>
  <Company>National Cheng Kung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 Holidays</dc:title>
  <dc:creator>Vincentius Surya Kurnia Adi</dc:creator>
  <cp:lastModifiedBy>Vincentius Surya Kurnia Adi</cp:lastModifiedBy>
  <cp:revision>562</cp:revision>
  <cp:lastPrinted>2014-03-19T21:39:14Z</cp:lastPrinted>
  <dcterms:created xsi:type="dcterms:W3CDTF">2013-12-18T17:29:11Z</dcterms:created>
  <dcterms:modified xsi:type="dcterms:W3CDTF">2014-12-14T09:54:16Z</dcterms:modified>
</cp:coreProperties>
</file>